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3"/>
  </p:notesMasterIdLst>
  <p:sldIdLst>
    <p:sldId id="274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75" r:id="rId10"/>
    <p:sldId id="266" r:id="rId11"/>
    <p:sldId id="276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75" d="100"/>
          <a:sy n="75" d="100"/>
        </p:scale>
        <p:origin x="62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0F88E-A7DF-284F-A1F2-E1F7B06EC8E2}" type="datetimeFigureOut">
              <a:rPr lang="x-none" smtClean="0"/>
              <a:pPr/>
              <a:t>25.7.2021.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83E7D-6D4C-9243-8AB6-E0CBA248D5C0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60498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483E7D-6D4C-9243-8AB6-E0CBA248D5C0}" type="slidenum">
              <a:rPr lang="x-none" smtClean="0"/>
              <a:pPr/>
              <a:t>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4135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586FC9-4836-3A4F-B879-7E176BB7C6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763563"/>
            <a:ext cx="9144000" cy="1655763"/>
          </a:xfrm>
          <a:prstGeom prst="rect">
            <a:avLst/>
          </a:prstGeo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204817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84661-BC07-DB43-ACE4-C76FDBCAB4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175782"/>
            <a:ext cx="9144000" cy="16557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668636-3F03-9A4D-A07E-4D3D844D22A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34636"/>
            <a:ext cx="9144000" cy="140244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87438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A3056-D0D8-D941-9E3E-3CB90F0E6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75156"/>
            <a:ext cx="10515600" cy="330464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091A9F2-C729-2341-B482-5734A67FB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060932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3AF79-6B53-2145-9B06-E056E22FA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46873"/>
            <a:ext cx="10515600" cy="196312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9E1540-51D0-DB44-92D3-A2CAF9E1F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26523"/>
            <a:ext cx="10515600" cy="196312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37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B4757-4FED-8842-88AF-6000FF781F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102282-D378-CA4C-BB43-5C975532C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6C541DD-582F-C940-8C2C-51E8AB332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240978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05ECD3-309C-044C-8D21-1C7E9BF93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961853"/>
            <a:ext cx="5157787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F34990-074E-E145-8441-5A712F581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856282"/>
            <a:ext cx="5157787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363BF8-1ED2-A14D-9F8F-7BA0A36633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961853"/>
            <a:ext cx="5183188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237EB3-F915-164A-A595-FA7259A577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856282"/>
            <a:ext cx="5183188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D31C3F6-9B1E-5946-9E8C-C457DCD82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274149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879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D43BB-B237-8545-8520-729A3635C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7A5FA-C068-5940-9745-669F9D601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922585"/>
            <a:ext cx="6172200" cy="41734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EBDBD5-6927-BC40-9702-3BC77D20E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515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2369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846C75-9C21-254D-97A3-37AD9B0E5D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922585"/>
            <a:ext cx="6172200" cy="426537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B57431F-6D70-BA4F-83EA-34122694F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418BF6F-6CBC-D944-B26F-3A5203D21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844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2671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8FB405-1E6C-494B-AC7D-5D3A9CDCF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051710"/>
            <a:ext cx="10515600" cy="33046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990277EE-41BA-9346-9DBF-15C1409D8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1985"/>
            <a:ext cx="10515600" cy="8246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  <p:pic>
        <p:nvPicPr>
          <p:cNvPr id="5" name="Picture 4" descr="ppt-header-GEA-3.png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12192000" cy="114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696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35C36A46-4873-4076-A459-F7071CF8E5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2000"/>
          </a:blip>
          <a:srcRect l="1209" t="10858" r="-1209" b="14776"/>
          <a:stretch/>
        </p:blipFill>
        <p:spPr>
          <a:xfrm>
            <a:off x="914400" y="1194460"/>
            <a:ext cx="9322913" cy="554633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3DA7CB-9939-0242-AD2D-4B922B7D6E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0822" y="3303600"/>
            <a:ext cx="9144000" cy="1655763"/>
          </a:xfrm>
        </p:spPr>
        <p:txBody>
          <a:bodyPr>
            <a:normAutofit fontScale="90000"/>
          </a:bodyPr>
          <a:lstStyle/>
          <a:p>
            <a:r>
              <a:rPr lang="hr-HR" sz="7200" b="1" dirty="0"/>
              <a:t>Njemačka – gospodarska velesila</a:t>
            </a:r>
            <a:endParaRPr lang="x-none" sz="7200" b="1" dirty="0"/>
          </a:p>
        </p:txBody>
      </p:sp>
    </p:spTree>
    <p:extLst>
      <p:ext uri="{BB962C8B-B14F-4D97-AF65-F5344CB8AC3E}">
        <p14:creationId xmlns:p14="http://schemas.microsoft.com/office/powerpoint/2010/main" val="3570525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52BFD266-19D2-490C-AF89-7E898AC57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3920" y="1391055"/>
            <a:ext cx="3207385" cy="1031132"/>
          </a:xfrm>
        </p:spPr>
        <p:txBody>
          <a:bodyPr/>
          <a:lstStyle/>
          <a:p>
            <a:r>
              <a:rPr lang="hr-HR" dirty="0">
                <a:latin typeface="+mn-lt"/>
              </a:rPr>
              <a:t>Ponavljanje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ED44A9A3-457F-467D-976B-20157D5F6C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91628" y="2165809"/>
            <a:ext cx="9472612" cy="3848911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hr-HR" sz="2200" dirty="0"/>
              <a:t>Uz pomoć geografske karte obrazloži  središnji položaj Njemačke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hr-HR" sz="2200" dirty="0"/>
              <a:t>Objasni kretanje broja stanovnika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hr-HR" sz="2200" dirty="0"/>
              <a:t>Navedi nekoliko većih gradova prema broju stanovnika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hr-HR" sz="2200"/>
              <a:t>Koje su </a:t>
            </a:r>
            <a:r>
              <a:rPr lang="hr-HR" sz="2200" dirty="0"/>
              <a:t>grane </a:t>
            </a:r>
            <a:r>
              <a:rPr lang="hr-HR" sz="2200"/>
              <a:t>gospodarskih djelatnosti </a:t>
            </a:r>
            <a:r>
              <a:rPr lang="hr-HR" sz="2200" dirty="0"/>
              <a:t>razvijene?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hr-HR" sz="2200" dirty="0"/>
              <a:t>Treba li za razvijenu industriju puno električne energije? Iz kojih izvora je Njemačka dobiva?</a:t>
            </a:r>
          </a:p>
          <a:p>
            <a:endParaRPr lang="hr-HR" dirty="0"/>
          </a:p>
          <a:p>
            <a:pPr marL="342900" indent="-342900">
              <a:buAutoNum type="arabicPeriod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02650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BA720FAE-83D4-4859-B4F3-3934FC6BF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9512" y="2921472"/>
            <a:ext cx="7326750" cy="1997774"/>
          </a:xfrm>
        </p:spPr>
        <p:txBody>
          <a:bodyPr>
            <a:normAutofit/>
          </a:bodyPr>
          <a:lstStyle/>
          <a:p>
            <a:r>
              <a:rPr lang="hr-HR" sz="4000" dirty="0">
                <a:latin typeface="+mn-lt"/>
              </a:rPr>
              <a:t>Izradio: Damir Vinković, prof.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B318F421-8DF8-4AA7-9A78-597DE9017F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538919"/>
            <a:ext cx="3932237" cy="3557081"/>
          </a:xfrm>
        </p:spPr>
        <p:txBody>
          <a:bodyPr/>
          <a:lstStyle/>
          <a:p>
            <a:r>
              <a:rPr lang="hr-H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96422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DA7CB-9939-0242-AD2D-4B922B7D6E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86758" y="1956109"/>
            <a:ext cx="9144000" cy="1108181"/>
          </a:xfrm>
        </p:spPr>
        <p:txBody>
          <a:bodyPr>
            <a:normAutofit/>
          </a:bodyPr>
          <a:lstStyle/>
          <a:p>
            <a:r>
              <a:rPr kumimoji="0" lang="hr-HR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Nakon današnjeg sata moći ćete…</a:t>
            </a:r>
            <a:endParaRPr lang="x-none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C42D4AA-635D-4085-9E75-B79353C569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86758" y="3556567"/>
            <a:ext cx="9144000" cy="1402448"/>
          </a:xfrm>
        </p:spPr>
        <p:txBody>
          <a:bodyPr>
            <a:normAutofit/>
          </a:bodyPr>
          <a:lstStyle/>
          <a:p>
            <a:pPr marL="342900" indent="-342900">
              <a:buFontTx/>
              <a:buChar char="-"/>
            </a:pPr>
            <a:r>
              <a:rPr lang="hr-HR" dirty="0"/>
              <a:t>Analizirati posebnosti i značenje Njemačke u Europi i svijetu</a:t>
            </a:r>
          </a:p>
        </p:txBody>
      </p:sp>
    </p:spTree>
    <p:extLst>
      <p:ext uri="{BB962C8B-B14F-4D97-AF65-F5344CB8AC3E}">
        <p14:creationId xmlns:p14="http://schemas.microsoft.com/office/powerpoint/2010/main" val="504629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DA7CB-9939-0242-AD2D-4B922B7D6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9244" y="1626156"/>
            <a:ext cx="10515600" cy="964421"/>
          </a:xfrm>
        </p:spPr>
        <p:txBody>
          <a:bodyPr>
            <a:normAutofit/>
          </a:bodyPr>
          <a:lstStyle/>
          <a:p>
            <a:r>
              <a:rPr lang="hr-HR" sz="4400" dirty="0">
                <a:latin typeface="+mn-lt"/>
              </a:rPr>
              <a:t>Prisjetimo se…</a:t>
            </a:r>
            <a:endParaRPr lang="x-none" sz="4400" dirty="0">
              <a:latin typeface="+mn-lt"/>
            </a:endParaRP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9A358587-E138-49B3-8BF5-DB0BFAB590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50140" y="2816326"/>
            <a:ext cx="10515600" cy="3806321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sz="2200" dirty="0">
                <a:solidFill>
                  <a:schemeClr val="tx1"/>
                </a:solidFill>
              </a:rPr>
              <a:t>Nastanak EU</a:t>
            </a:r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sz="2200" dirty="0">
                <a:solidFill>
                  <a:schemeClr val="tx1"/>
                </a:solidFill>
              </a:rPr>
              <a:t>Ujedinjenje Njemačke</a:t>
            </a:r>
          </a:p>
          <a:p>
            <a:pPr marL="2171700" lvl="4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sz="2200" dirty="0">
                <a:solidFill>
                  <a:schemeClr val="tx1"/>
                </a:solidFill>
              </a:rPr>
              <a:t>Početak razvoja industrije</a:t>
            </a:r>
          </a:p>
          <a:p>
            <a:pPr marL="3086100" lvl="6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sz="2200" dirty="0">
                <a:solidFill>
                  <a:schemeClr val="tx1"/>
                </a:solidFill>
              </a:rPr>
              <a:t>Reljef</a:t>
            </a:r>
          </a:p>
          <a:p>
            <a:pPr marL="4000500" lvl="8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sz="2200" dirty="0">
                <a:solidFill>
                  <a:schemeClr val="tx1"/>
                </a:solidFill>
              </a:rPr>
              <a:t>Stanovništvo</a:t>
            </a:r>
          </a:p>
          <a:p>
            <a:pPr marL="342900" indent="-342900">
              <a:buFontTx/>
              <a:buChar char="-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0805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DA7CB-9939-0242-AD2D-4B922B7D6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>
                <a:latin typeface="+mn-lt"/>
              </a:rPr>
              <a:t>Osnovni podaci</a:t>
            </a:r>
            <a:endParaRPr lang="x-none" dirty="0">
              <a:latin typeface="+mn-lt"/>
            </a:endParaRPr>
          </a:p>
        </p:txBody>
      </p:sp>
      <p:sp>
        <p:nvSpPr>
          <p:cNvPr id="10" name="Rezervirano mjesto sadržaja 9">
            <a:extLst>
              <a:ext uri="{FF2B5EF4-FFF2-40B4-BE49-F238E27FC236}">
                <a16:creationId xmlns:a16="http://schemas.microsoft.com/office/drawing/2014/main" id="{CEBB69B2-FC26-49A7-8BDB-5C8C1AB3BD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470826"/>
            <a:ext cx="6088117" cy="3918251"/>
          </a:xfrm>
        </p:spPr>
        <p:txBody>
          <a:bodyPr>
            <a:normAutofit/>
          </a:bodyPr>
          <a:lstStyle/>
          <a:p>
            <a:r>
              <a:rPr lang="hr-HR" dirty="0"/>
              <a:t>površina- 357 000 km²</a:t>
            </a:r>
          </a:p>
          <a:p>
            <a:r>
              <a:rPr lang="hr-HR" dirty="0"/>
              <a:t>broj stanovnika- 83 500 000 (2019.g.)</a:t>
            </a:r>
          </a:p>
          <a:p>
            <a:r>
              <a:rPr lang="hr-HR" dirty="0"/>
              <a:t>glavni grad- Berlin</a:t>
            </a:r>
          </a:p>
          <a:p>
            <a:r>
              <a:rPr lang="hr-HR" dirty="0"/>
              <a:t>Savezna republika </a:t>
            </a:r>
          </a:p>
          <a:p>
            <a:r>
              <a:rPr lang="hr-HR" dirty="0"/>
              <a:t>16 saveznih zemalja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346F64D9-C877-4371-B44D-5939815C75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6332" y="1275794"/>
            <a:ext cx="3977936" cy="542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038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5D969C6D-D775-4D6B-9260-AA784F8FF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1215675"/>
            <a:ext cx="3990127" cy="162232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4400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Vrijedan</a:t>
            </a:r>
            <a:r>
              <a:rPr lang="en-US" sz="44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4400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središnji</a:t>
            </a:r>
            <a:r>
              <a:rPr lang="en-US" sz="44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4400" kern="1200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položaj</a:t>
            </a:r>
            <a:b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2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0FA42C56-15D8-45F9-8B6C-CC445018E0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9287" y="2522062"/>
            <a:ext cx="4181181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228600" fontAlgn="auto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r-HR" sz="2200" dirty="0"/>
              <a:t>s</a:t>
            </a:r>
            <a:r>
              <a:rPr lang="en-US" sz="2200" dirty="0" err="1"/>
              <a:t>redišnji</a:t>
            </a:r>
            <a:r>
              <a:rPr lang="en-US" sz="2200" dirty="0"/>
              <a:t> </a:t>
            </a:r>
            <a:r>
              <a:rPr lang="en-US" sz="2200" dirty="0" err="1"/>
              <a:t>položaj</a:t>
            </a:r>
            <a:endParaRPr lang="en-US" sz="2200" dirty="0"/>
          </a:p>
          <a:p>
            <a:pPr marL="228600" marR="0" lvl="0" algn="ctr" fontAlgn="auto"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hr-HR" sz="2400" b="1" dirty="0">
                <a:solidFill>
                  <a:schemeClr val="accent5">
                    <a:lumMod val="50000"/>
                  </a:schemeClr>
                </a:solidFill>
              </a:rPr>
              <a:t>O</a:t>
            </a:r>
            <a:r>
              <a:rPr kumimoji="0" lang="en-US" sz="2400" b="1" i="0" u="none" strike="noStrike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</a:rPr>
              <a:t>tvori</a:t>
            </a:r>
            <a:r>
              <a:rPr kumimoji="0" lang="en-US" sz="2400" b="1" i="0" u="none" strike="noStrike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</a:rPr>
              <a:t> atlas </a:t>
            </a:r>
            <a:r>
              <a:rPr kumimoji="0" lang="en-US" sz="2400" b="1" i="0" u="none" strike="noStrike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</a:rPr>
              <a:t>i</a:t>
            </a:r>
            <a:r>
              <a:rPr kumimoji="0" lang="en-US" sz="2400" b="1" i="0" u="none" strike="noStrike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</a:rPr>
              <a:t> pro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</a:rPr>
              <a:t>nađi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</a:rPr>
              <a:t>susjedne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</a:rPr>
              <a:t>države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</a:rPr>
              <a:t>Njemačke</a:t>
            </a:r>
            <a:r>
              <a:rPr lang="hr-HR" sz="2400" b="1" dirty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en-US" sz="24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457200" marR="0" lvl="0" indent="-228600" fontAlgn="auto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Baltičko</a:t>
            </a:r>
            <a:r>
              <a:rPr kumimoji="0" lang="en-US" sz="22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2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i</a:t>
            </a:r>
            <a:r>
              <a:rPr kumimoji="0" lang="en-US" sz="22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2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Sjeverno</a:t>
            </a:r>
            <a:r>
              <a:rPr kumimoji="0" lang="en-US" sz="22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more </a:t>
            </a:r>
            <a:r>
              <a:rPr kumimoji="0" lang="en-US" sz="22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na</a:t>
            </a:r>
            <a:r>
              <a:rPr kumimoji="0" lang="en-US" sz="22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2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sjeveru</a:t>
            </a:r>
            <a:r>
              <a:rPr kumimoji="0" lang="hr-HR" sz="22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,</a:t>
            </a:r>
            <a:r>
              <a:rPr kumimoji="0" lang="en-US" sz="22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a </a:t>
            </a:r>
            <a:r>
              <a:rPr kumimoji="0" lang="en-US" sz="22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Alpe</a:t>
            </a:r>
            <a:r>
              <a:rPr kumimoji="0" lang="en-US" sz="22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2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na</a:t>
            </a:r>
            <a:r>
              <a:rPr kumimoji="0" lang="en-US" sz="22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2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jugu</a:t>
            </a:r>
            <a:endParaRPr kumimoji="0" lang="en-US" sz="22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457200" marR="0" lvl="0" indent="-228600" fontAlgn="auto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r-HR" sz="2200" dirty="0"/>
              <a:t>s</a:t>
            </a:r>
            <a:r>
              <a:rPr lang="en-US" sz="2200" dirty="0" err="1"/>
              <a:t>jever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jug je </a:t>
            </a:r>
            <a:r>
              <a:rPr lang="en-US" sz="2200" dirty="0" err="1"/>
              <a:t>povezan</a:t>
            </a:r>
            <a:r>
              <a:rPr lang="en-US" sz="2200" dirty="0"/>
              <a:t> </a:t>
            </a:r>
            <a:r>
              <a:rPr lang="en-US" sz="2200" dirty="0" err="1"/>
              <a:t>dolinom</a:t>
            </a:r>
            <a:r>
              <a:rPr lang="en-US" sz="2200" dirty="0"/>
              <a:t> </a:t>
            </a:r>
            <a:r>
              <a:rPr lang="en-US" sz="2200" dirty="0" err="1"/>
              <a:t>rijeke</a:t>
            </a:r>
            <a:r>
              <a:rPr lang="en-US" sz="2200" dirty="0"/>
              <a:t> </a:t>
            </a:r>
            <a:r>
              <a:rPr lang="en-US" sz="2200" dirty="0" err="1"/>
              <a:t>Rajne</a:t>
            </a:r>
            <a:endParaRPr lang="en-US" sz="2200" dirty="0"/>
          </a:p>
          <a:p>
            <a:pPr marL="228600" marR="0" lvl="0" algn="ctr" fontAlgn="auto"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i="0" u="none" strike="noStrike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</a:rPr>
              <a:t>Koji </a:t>
            </a:r>
            <a:r>
              <a:rPr kumimoji="0" lang="en-US" sz="2400" b="1" i="0" u="none" strike="noStrike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</a:rPr>
              <a:t>kanal</a:t>
            </a:r>
            <a:r>
              <a:rPr kumimoji="0" lang="en-US" sz="2400" b="1" i="0" u="none" strike="noStrike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en-US" sz="2400" b="1" i="0" u="none" strike="noStrike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</a:rPr>
              <a:t>povezuje</a:t>
            </a:r>
            <a:r>
              <a:rPr kumimoji="0" lang="en-US" sz="2400" b="1" i="0" u="none" strike="noStrike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en-US" sz="2400" b="1" i="0" u="none" strike="noStrike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</a:rPr>
              <a:t>Sjeverno</a:t>
            </a:r>
            <a:r>
              <a:rPr kumimoji="0" lang="en-US" sz="2400" b="1" i="0" u="none" strike="noStrike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en-US" sz="2400" b="1" i="0" u="none" strike="noStrike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</a:rPr>
              <a:t>i</a:t>
            </a:r>
            <a:r>
              <a:rPr kumimoji="0" lang="en-US" sz="2400" b="1" i="0" u="none" strike="noStrike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en-US" sz="2400" b="1" i="0" u="none" strike="noStrike" cap="none" spc="0" normalizeH="0" baseline="0" noProof="0" dirty="0" err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</a:rPr>
              <a:t>Crno</a:t>
            </a:r>
            <a:r>
              <a:rPr kumimoji="0" lang="en-US" sz="2400" b="1" i="0" u="none" strike="noStrike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</a:rPr>
              <a:t> more?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zervirano mjesto sadržaja 1">
            <a:extLst>
              <a:ext uri="{FF2B5EF4-FFF2-40B4-BE49-F238E27FC236}">
                <a16:creationId xmlns:a16="http://schemas.microsoft.com/office/drawing/2014/main" id="{2289B20B-8968-4CD6-9825-7CA3423E29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12910" y="807593"/>
            <a:ext cx="6005235" cy="523956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49336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F3580BCC-29C1-4A23-A8D8-F48884887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2491" y="1462100"/>
            <a:ext cx="3932237" cy="1177047"/>
          </a:xfrm>
        </p:spPr>
        <p:txBody>
          <a:bodyPr>
            <a:normAutofit/>
          </a:bodyPr>
          <a:lstStyle/>
          <a:p>
            <a:r>
              <a:rPr lang="hr-HR" sz="4400" dirty="0">
                <a:latin typeface="+mn-lt"/>
              </a:rPr>
              <a:t>Stanovništvo</a:t>
            </a:r>
          </a:p>
        </p:txBody>
      </p:sp>
      <p:sp>
        <p:nvSpPr>
          <p:cNvPr id="6" name="Rezervirano mjesto teksta 4">
            <a:extLst>
              <a:ext uri="{FF2B5EF4-FFF2-40B4-BE49-F238E27FC236}">
                <a16:creationId xmlns:a16="http://schemas.microsoft.com/office/drawing/2014/main" id="{9C8C69B5-793A-44AB-927F-BC99F054FC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78891" y="2639147"/>
            <a:ext cx="5412828" cy="3829455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200" dirty="0"/>
              <a:t>poslije Rusije druga u Europi po broju stanovnika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200" dirty="0"/>
              <a:t>unatoč prirodnom padu broj stanovnika raste</a:t>
            </a:r>
          </a:p>
          <a:p>
            <a:r>
              <a:rPr lang="hr-HR" sz="2200" b="1" dirty="0"/>
              <a:t>Objasni zašto?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200" dirty="0"/>
              <a:t>veliki broj useljenika </a:t>
            </a:r>
          </a:p>
          <a:p>
            <a:r>
              <a:rPr lang="hr-HR" sz="2200" b="1" dirty="0"/>
              <a:t>Što je potaknulo useljavanje?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200" dirty="0"/>
              <a:t>najviše useljenika iz Turske i Poljske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200" dirty="0"/>
              <a:t>najveći udio gradskog stanovništva u Srednjoj Europi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D204A0D2-8002-435E-95A1-E72F842422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72" t="40920" r="48500" b="19846"/>
          <a:stretch/>
        </p:blipFill>
        <p:spPr>
          <a:xfrm>
            <a:off x="198179" y="2480441"/>
            <a:ext cx="5661337" cy="39881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9266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2BE63E41-C7EA-46D9-AD85-C6F064E1A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7981" y="1455905"/>
            <a:ext cx="7074502" cy="1206230"/>
          </a:xfrm>
        </p:spPr>
        <p:txBody>
          <a:bodyPr>
            <a:noAutofit/>
          </a:bodyPr>
          <a:lstStyle/>
          <a:p>
            <a:r>
              <a:rPr lang="hr-HR" sz="4400" dirty="0">
                <a:latin typeface="+mn-lt"/>
              </a:rPr>
              <a:t>Gospodarska velesila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CEEE3E36-32C4-452D-BDB4-21389EAADE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7699" y="6282572"/>
            <a:ext cx="6172200" cy="4173415"/>
          </a:xfrm>
        </p:spPr>
        <p:txBody>
          <a:bodyPr/>
          <a:lstStyle/>
          <a:p>
            <a:pPr marL="0" indent="0">
              <a:buNone/>
            </a:pPr>
            <a:endParaRPr lang="hr-HR" dirty="0"/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DC16833C-4097-45A2-99B3-454697D188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95729"/>
            <a:ext cx="7526446" cy="3800272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200" dirty="0"/>
              <a:t>pripada među vodeće države svijeta prema gospodarskoj razvijenosti i životnom standardu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200" dirty="0"/>
              <a:t>razvijene su sve grane djelatnosti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200" dirty="0"/>
              <a:t>oko polovice BDP-a čini izvoz</a:t>
            </a:r>
          </a:p>
          <a:p>
            <a:r>
              <a:rPr lang="hr-HR" sz="2400" b="1" dirty="0">
                <a:solidFill>
                  <a:schemeClr val="accent5">
                    <a:lumMod val="50000"/>
                  </a:schemeClr>
                </a:solidFill>
              </a:rPr>
              <a:t>Znaš li neki Njemački izvozni proizvod?</a:t>
            </a:r>
          </a:p>
          <a:p>
            <a:r>
              <a:rPr lang="hr-HR" sz="2400" b="1" dirty="0">
                <a:solidFill>
                  <a:schemeClr val="accent5">
                    <a:lumMod val="50000"/>
                  </a:schemeClr>
                </a:solidFill>
              </a:rPr>
              <a:t>Kako se zovu trgovački centri koji nas okružuju?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200" dirty="0"/>
              <a:t>najvažnije su tercijarne djelatnosti- trgovina, novčarstvo i promet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200" dirty="0"/>
              <a:t>energenti i sirovine se uvelike uvoze, a izvoze vrijedni industrijski proizvodi</a:t>
            </a:r>
          </a:p>
        </p:txBody>
      </p:sp>
    </p:spTree>
    <p:extLst>
      <p:ext uri="{BB962C8B-B14F-4D97-AF65-F5344CB8AC3E}">
        <p14:creationId xmlns:p14="http://schemas.microsoft.com/office/powerpoint/2010/main" val="131623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E1750109-3B91-4506-B997-0CD8E35A1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72D8D1B-59F6-4FF3-8547-9BBB6129F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C07BF4C8-0515-491F-91D5-B103882A7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794" y="643467"/>
            <a:ext cx="2475653" cy="2475653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14044C96-7CFD-44DB-A579-D77B0D37C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5998" y="487090"/>
            <a:ext cx="3588174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Slika 6" descr="Slika na kojoj se prikazuje tekst&#10;&#10;Opis je automatski generiran">
            <a:extLst>
              <a:ext uri="{FF2B5EF4-FFF2-40B4-BE49-F238E27FC236}">
                <a16:creationId xmlns:a16="http://schemas.microsoft.com/office/drawing/2014/main" id="{5D594373-3CAC-4C9E-877D-ED7B87CA0E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3518" y="868276"/>
            <a:ext cx="3252903" cy="2033064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8FC8C21F-9484-4A71-ABFA-6C10682FA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20BADA62-7692-4174-918E-EAF2DCBAF2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205" y="3748194"/>
            <a:ext cx="2471631" cy="2471631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2C444748-5A8D-4B53-89FE-42B455DFA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487090"/>
            <a:ext cx="3588171" cy="589788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fika 9">
            <a:extLst>
              <a:ext uri="{FF2B5EF4-FFF2-40B4-BE49-F238E27FC236}">
                <a16:creationId xmlns:a16="http://schemas.microsoft.com/office/drawing/2014/main" id="{3A34EEBB-88BE-4415-AAFF-A2E25F37DC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81676" y="1809578"/>
            <a:ext cx="3252903" cy="3252903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F4FFA271-A10A-4AC3-8F06-E3313A197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502" y="3603670"/>
            <a:ext cx="3601167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Slika 7" descr="Slika na kojoj se prikazuje tekst, isječak crteža&#10;&#10;Opis je automatski generiran">
            <a:extLst>
              <a:ext uri="{FF2B5EF4-FFF2-40B4-BE49-F238E27FC236}">
                <a16:creationId xmlns:a16="http://schemas.microsoft.com/office/drawing/2014/main" id="{83973B5F-10FF-43AE-8303-9D003EB9DB2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53404"/>
          <a:stretch/>
        </p:blipFill>
        <p:spPr>
          <a:xfrm>
            <a:off x="8903215" y="3755224"/>
            <a:ext cx="2073508" cy="246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16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extLst>
              <a:ext uri="{FF2B5EF4-FFF2-40B4-BE49-F238E27FC236}">
                <a16:creationId xmlns:a16="http://schemas.microsoft.com/office/drawing/2014/main" id="{93864A51-83FD-49CF-ACDA-36754BDDA7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4000"/>
          </a:blip>
          <a:srcRect t="27368" b="8302"/>
          <a:stretch/>
        </p:blipFill>
        <p:spPr>
          <a:xfrm>
            <a:off x="28292" y="2266931"/>
            <a:ext cx="5741887" cy="4583487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78944EB3-4E61-42CA-9C96-83B11EAF2B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2287" y="2938832"/>
            <a:ext cx="4986628" cy="374190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200" dirty="0"/>
              <a:t>energenti i sirovine se uvelike uvoze, a izvoze vrijedni industrijski proizvodi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200" dirty="0"/>
              <a:t>ekološki </a:t>
            </a:r>
            <a:r>
              <a:rPr lang="hr-HR" sz="2200" dirty="0" err="1"/>
              <a:t>visokonapredni</a:t>
            </a:r>
            <a:endParaRPr lang="hr-HR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200" dirty="0"/>
              <a:t>veliki udio u proizvodnji električne energije imaju obnovljivi izvori energije</a:t>
            </a:r>
          </a:p>
          <a:p>
            <a:endParaRPr lang="hr-HR" dirty="0"/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5616BE6E-EE2F-4FFB-8365-DE7670FAE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1715" y="1498379"/>
            <a:ext cx="5289991" cy="7074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4400" dirty="0"/>
              <a:t>Gospodarska velesila</a:t>
            </a: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3085C68C-DA08-421B-A1A0-B20484B4F45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8000"/>
          </a:blip>
          <a:srcRect l="57682"/>
          <a:stretch/>
        </p:blipFill>
        <p:spPr>
          <a:xfrm>
            <a:off x="6310762" y="2664512"/>
            <a:ext cx="5741887" cy="348491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1" name="TekstniOkvir 10">
            <a:extLst>
              <a:ext uri="{FF2B5EF4-FFF2-40B4-BE49-F238E27FC236}">
                <a16:creationId xmlns:a16="http://schemas.microsoft.com/office/drawing/2014/main" id="{F1986702-75FF-44D4-8C06-BC75133222E2}"/>
              </a:ext>
            </a:extLst>
          </p:cNvPr>
          <p:cNvSpPr txBox="1"/>
          <p:nvPr/>
        </p:nvSpPr>
        <p:spPr>
          <a:xfrm>
            <a:off x="6642538" y="2979823"/>
            <a:ext cx="46876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solidFill>
                  <a:schemeClr val="accent5">
                    <a:lumMod val="50000"/>
                  </a:schemeClr>
                </a:solidFill>
              </a:rPr>
              <a:t>U udžbeniku, na 109. stranici prouči grafički prikaz proizvodnje električne energije prema izvorima. Što zaključuješ?</a:t>
            </a:r>
          </a:p>
        </p:txBody>
      </p:sp>
    </p:spTree>
    <p:extLst>
      <p:ext uri="{BB962C8B-B14F-4D97-AF65-F5344CB8AC3E}">
        <p14:creationId xmlns:p14="http://schemas.microsoft.com/office/powerpoint/2010/main" val="118311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296</Words>
  <Application>Microsoft Office PowerPoint</Application>
  <PresentationFormat>Široki zaslon</PresentationFormat>
  <Paragraphs>51</Paragraphs>
  <Slides>11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6" baseType="lpstr">
      <vt:lpstr>Calibri Light</vt:lpstr>
      <vt:lpstr>Arial</vt:lpstr>
      <vt:lpstr>Calibri</vt:lpstr>
      <vt:lpstr>Wingdings</vt:lpstr>
      <vt:lpstr>Office Theme</vt:lpstr>
      <vt:lpstr>Njemačka – gospodarska velesila</vt:lpstr>
      <vt:lpstr>Nakon današnjeg sata moći ćete…</vt:lpstr>
      <vt:lpstr>Prisjetimo se…</vt:lpstr>
      <vt:lpstr>Osnovni podaci</vt:lpstr>
      <vt:lpstr>Vrijedan središnji položaj  </vt:lpstr>
      <vt:lpstr>Stanovništvo</vt:lpstr>
      <vt:lpstr>Gospodarska velesila</vt:lpstr>
      <vt:lpstr>PowerPoint prezentacija</vt:lpstr>
      <vt:lpstr>PowerPoint prezentacija</vt:lpstr>
      <vt:lpstr>Ponavljanje</vt:lpstr>
      <vt:lpstr>Izradio: Damir Vinković, prof.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damir vinković</cp:lastModifiedBy>
  <cp:revision>50</cp:revision>
  <dcterms:created xsi:type="dcterms:W3CDTF">2021-01-04T08:54:24Z</dcterms:created>
  <dcterms:modified xsi:type="dcterms:W3CDTF">2021-07-25T18:51:22Z</dcterms:modified>
</cp:coreProperties>
</file>